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sldIdLst>
    <p:sldId id="256" r:id="rId2"/>
    <p:sldId id="257" r:id="rId3"/>
    <p:sldId id="270" r:id="rId4"/>
    <p:sldId id="269" r:id="rId5"/>
    <p:sldId id="259" r:id="rId6"/>
    <p:sldId id="260" r:id="rId7"/>
    <p:sldId id="265" r:id="rId8"/>
    <p:sldId id="266" r:id="rId9"/>
    <p:sldId id="263" r:id="rId10"/>
    <p:sldId id="261" r:id="rId11"/>
    <p:sldId id="264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86" r:id="rId20"/>
    <p:sldId id="279" r:id="rId21"/>
    <p:sldId id="291" r:id="rId22"/>
    <p:sldId id="280" r:id="rId23"/>
    <p:sldId id="284" r:id="rId24"/>
    <p:sldId id="285" r:id="rId25"/>
    <p:sldId id="287" r:id="rId26"/>
    <p:sldId id="288" r:id="rId27"/>
    <p:sldId id="290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15/08/1443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15/08/1443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.org/cancer/lung-cancer/treating-non-small-cell/by-stage.html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1000" y="1142984"/>
            <a:ext cx="8458200" cy="1222375"/>
          </a:xfrm>
        </p:spPr>
        <p:txBody>
          <a:bodyPr/>
          <a:lstStyle/>
          <a:p>
            <a:pPr algn="ctr"/>
            <a:r>
              <a:rPr lang="en-US" dirty="0" smtClean="0"/>
              <a:t>Shortness of breath </a:t>
            </a:r>
            <a:endParaRPr lang="ar-SY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81000" y="4300550"/>
            <a:ext cx="8458200" cy="9144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Dr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Marah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Matar</a:t>
            </a:r>
            <a:endParaRPr lang="ar-SY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</a:t>
            </a:r>
            <a:endParaRPr lang="ar-SY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Chest : solid mass with irregular edges was observed in the posterior medial base of the right lung, measuring 54*58*67mm .</a:t>
            </a:r>
          </a:p>
          <a:p>
            <a:pPr algn="l">
              <a:buNone/>
            </a:pPr>
            <a:r>
              <a:rPr lang="en-US" dirty="0" smtClean="0"/>
              <a:t>A lymph node measuring 11mm was observed anterior to the trachea in the basal right area. In addition there were </a:t>
            </a:r>
            <a:r>
              <a:rPr lang="en-US" dirty="0" err="1" smtClean="0"/>
              <a:t>lymphadenopathy</a:t>
            </a:r>
            <a:r>
              <a:rPr lang="en-US" dirty="0" smtClean="0"/>
              <a:t>  in </a:t>
            </a:r>
            <a:r>
              <a:rPr lang="ar-SY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axilla</a:t>
            </a:r>
            <a:r>
              <a:rPr lang="en-US" dirty="0" smtClean="0"/>
              <a:t> .</a:t>
            </a:r>
          </a:p>
          <a:p>
            <a:pPr>
              <a:buNone/>
            </a:pP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normal</a:t>
            </a:r>
            <a:r>
              <a:rPr lang="ar-SY" dirty="0" smtClean="0"/>
              <a:t> :</a:t>
            </a:r>
            <a:r>
              <a:rPr lang="en-US" dirty="0" smtClean="0"/>
              <a:t>Bone Scan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TNM Classification was:</a:t>
            </a:r>
          </a:p>
          <a:p>
            <a:pPr algn="ctr">
              <a:buNone/>
            </a:pP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T3N2M0 </a:t>
            </a:r>
          </a:p>
          <a:p>
            <a:pPr algn="ctr">
              <a:buNone/>
            </a:pP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 the staging (AJCC) is</a:t>
            </a:r>
          </a:p>
          <a:p>
            <a:pPr algn="ctr">
              <a:buNone/>
            </a:pPr>
            <a:endParaRPr lang="en-US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STAGE IIIB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ar-SY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سهم للأسفل 3"/>
          <p:cNvSpPr/>
          <p:nvPr/>
        </p:nvSpPr>
        <p:spPr>
          <a:xfrm>
            <a:off x="4429124" y="2428868"/>
            <a:ext cx="14287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سهم للأسفل 4"/>
          <p:cNvSpPr/>
          <p:nvPr/>
        </p:nvSpPr>
        <p:spPr>
          <a:xfrm>
            <a:off x="4429124" y="3929066"/>
            <a:ext cx="14287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TREATMENT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ar-SY" dirty="0" smtClean="0"/>
              <a:t>:</a:t>
            </a:r>
            <a:r>
              <a:rPr lang="en-US" dirty="0" smtClean="0"/>
              <a:t>He started </a:t>
            </a:r>
            <a:r>
              <a:rPr lang="en-US" dirty="0" err="1" smtClean="0"/>
              <a:t>neoadjuvant</a:t>
            </a:r>
            <a:r>
              <a:rPr lang="en-US" dirty="0" smtClean="0"/>
              <a:t> with </a:t>
            </a:r>
          </a:p>
          <a:p>
            <a:pPr algn="l">
              <a:buNone/>
            </a:pPr>
            <a:r>
              <a:rPr lang="en-US" dirty="0" err="1" smtClean="0"/>
              <a:t>carboplatin</a:t>
            </a:r>
            <a:r>
              <a:rPr lang="en-US" dirty="0" smtClean="0"/>
              <a:t> D1</a:t>
            </a:r>
          </a:p>
          <a:p>
            <a:pPr algn="l">
              <a:buNone/>
            </a:pPr>
            <a:r>
              <a:rPr lang="en-US" dirty="0" smtClean="0"/>
              <a:t>Oral </a:t>
            </a:r>
            <a:r>
              <a:rPr lang="en-US" dirty="0" err="1" smtClean="0"/>
              <a:t>navelbine</a:t>
            </a:r>
            <a:r>
              <a:rPr lang="en-US" dirty="0" smtClean="0"/>
              <a:t> D1, D8</a:t>
            </a:r>
          </a:p>
          <a:p>
            <a:pPr algn="l">
              <a:buNone/>
            </a:pPr>
            <a:r>
              <a:rPr lang="en-US" dirty="0" smtClean="0"/>
              <a:t>For 3 cycle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/>
          <a:lstStyle/>
          <a:p>
            <a:r>
              <a:rPr lang="en-US" dirty="0" smtClean="0"/>
              <a:t>PET CT</a:t>
            </a:r>
            <a:endParaRPr lang="ar-SY" dirty="0"/>
          </a:p>
        </p:txBody>
      </p:sp>
      <p:pic>
        <p:nvPicPr>
          <p:cNvPr id="4" name="عنصر نائب للمحتوى 3" descr="IMG-20220314-WA0020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011" t="8839" r="19787" b="2771"/>
          <a:stretch>
            <a:fillRect/>
          </a:stretch>
        </p:blipFill>
        <p:spPr>
          <a:xfrm>
            <a:off x="857224" y="1785926"/>
            <a:ext cx="7143800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5259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/>
              <a:t>Result</a:t>
            </a:r>
            <a:r>
              <a:rPr lang="en-US" dirty="0" smtClean="0"/>
              <a:t>: </a:t>
            </a:r>
            <a:r>
              <a:rPr lang="en-US" dirty="0" err="1" smtClean="0"/>
              <a:t>heterogenous</a:t>
            </a:r>
            <a:r>
              <a:rPr lang="en-US" dirty="0" smtClean="0"/>
              <a:t> mass with irregular edges measuring about 42 mm in the bottom right lung lobe with abnormal basal metabolic rate between SUV 8_6, </a:t>
            </a:r>
            <a:r>
              <a:rPr lang="en-US" dirty="0" err="1" smtClean="0"/>
              <a:t>hilar</a:t>
            </a:r>
            <a:r>
              <a:rPr lang="en-US" dirty="0" smtClean="0"/>
              <a:t> lymph nodes no more than 15 mm were observed with no more than 5 SUV rate. </a:t>
            </a:r>
            <a:r>
              <a:rPr lang="en-US" dirty="0" err="1" smtClean="0"/>
              <a:t>Mediastinal</a:t>
            </a:r>
            <a:r>
              <a:rPr lang="en-US" dirty="0" smtClean="0"/>
              <a:t> lymph nodes were less Than 10 mm </a:t>
            </a:r>
            <a:r>
              <a:rPr lang="ar-SY" dirty="0" smtClean="0"/>
              <a:t> </a:t>
            </a:r>
            <a:r>
              <a:rPr lang="en-US" dirty="0" smtClean="0"/>
              <a:t>with no abnormal metabolic rate .</a:t>
            </a:r>
          </a:p>
          <a:p>
            <a:pPr algn="l">
              <a:buNone/>
            </a:pPr>
            <a:r>
              <a:rPr lang="en-US" dirty="0" smtClean="0"/>
              <a:t>Abnormal irregular mass in the middle lobe of the right lung with no abnormal metabolic rate .</a:t>
            </a:r>
          </a:p>
          <a:p>
            <a:pPr algn="l">
              <a:buNone/>
            </a:pP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MRI</a:t>
            </a:r>
            <a:endParaRPr lang="ar-SY" dirty="0"/>
          </a:p>
        </p:txBody>
      </p:sp>
      <p:pic>
        <p:nvPicPr>
          <p:cNvPr id="4" name="عنصر نائب للمحتوى 3" descr="IMG-20220314-WA0018.jpg"/>
          <p:cNvPicPr>
            <a:picLocks noGrp="1" noChangeAspect="1"/>
          </p:cNvPicPr>
          <p:nvPr>
            <p:ph idx="1"/>
          </p:nvPr>
        </p:nvPicPr>
        <p:blipFill>
          <a:blip r:embed="rId2"/>
          <a:srcRect t="20731" r="8210" b="40571"/>
          <a:stretch>
            <a:fillRect/>
          </a:stretch>
        </p:blipFill>
        <p:spPr>
          <a:xfrm>
            <a:off x="285720" y="1928802"/>
            <a:ext cx="4500594" cy="3500462"/>
          </a:xfrm>
        </p:spPr>
      </p:pic>
      <p:pic>
        <p:nvPicPr>
          <p:cNvPr id="5" name="صورة 4" descr="IMG-20220314-WA0017.jpg"/>
          <p:cNvPicPr>
            <a:picLocks noChangeAspect="1"/>
          </p:cNvPicPr>
          <p:nvPr/>
        </p:nvPicPr>
        <p:blipFill>
          <a:blip r:embed="rId3"/>
          <a:srcRect l="30555" t="26041" r="5555" b="28125"/>
          <a:stretch>
            <a:fillRect/>
          </a:stretch>
        </p:blipFill>
        <p:spPr>
          <a:xfrm>
            <a:off x="5072066" y="1928802"/>
            <a:ext cx="3571900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Results</a:t>
            </a:r>
            <a:r>
              <a:rPr lang="en-US" dirty="0" smtClean="0"/>
              <a:t>: considerable dense heterogeneous mass in the frontal right area with sever surrounding edema that resembles metastasis.</a:t>
            </a:r>
          </a:p>
          <a:p>
            <a:pPr algn="l">
              <a:buNone/>
            </a:pP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071538" y="1214422"/>
            <a:ext cx="5286412" cy="3143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T2N1M1a</a:t>
            </a:r>
          </a:p>
          <a:p>
            <a:pPr algn="ctr"/>
            <a:r>
              <a:rPr lang="en-US" sz="4000" dirty="0" smtClean="0"/>
              <a:t>Stage IVA</a:t>
            </a:r>
            <a:endParaRPr lang="ar-SY" sz="4000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285984" y="5000636"/>
            <a:ext cx="514353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EGFR :WT</a:t>
            </a:r>
            <a:endParaRPr lang="ar-SY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creenshot_20220318-074456.png"/>
          <p:cNvPicPr>
            <a:picLocks noGrp="1" noChangeAspect="1"/>
          </p:cNvPicPr>
          <p:nvPr>
            <p:ph idx="1"/>
          </p:nvPr>
        </p:nvPicPr>
        <p:blipFill>
          <a:blip r:embed="rId2"/>
          <a:srcRect l="25113" t="24746" b="20010"/>
          <a:stretch>
            <a:fillRect/>
          </a:stretch>
        </p:blipFill>
        <p:spPr>
          <a:xfrm rot="16200000">
            <a:off x="2000216" y="-714388"/>
            <a:ext cx="5143536" cy="8715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/>
              <a:t>A</a:t>
            </a:r>
            <a:r>
              <a:rPr lang="en-US" dirty="0" smtClean="0"/>
              <a:t> 66 years old, male patient, presented to his family doctor with a 3-month of worsening  </a:t>
            </a:r>
            <a:r>
              <a:rPr lang="en-US" dirty="0" err="1" smtClean="0"/>
              <a:t>dysapnea</a:t>
            </a:r>
            <a:r>
              <a:rPr lang="en-US" dirty="0" smtClean="0"/>
              <a:t> on exertion . His symptoms included some fatigue , anorexia ,a recent 10-KG weight loss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IMG-20220314-WA0016.jpg"/>
          <p:cNvPicPr>
            <a:picLocks noGrp="1" noChangeAspect="1"/>
          </p:cNvPicPr>
          <p:nvPr>
            <p:ph idx="1"/>
          </p:nvPr>
        </p:nvPicPr>
        <p:blipFill>
          <a:blip r:embed="rId2"/>
          <a:srcRect t="49225" b="30264"/>
          <a:stretch>
            <a:fillRect/>
          </a:stretch>
        </p:blipFill>
        <p:spPr>
          <a:xfrm>
            <a:off x="428596" y="1071546"/>
            <a:ext cx="8072494" cy="2928958"/>
          </a:xfrm>
        </p:spPr>
      </p:pic>
      <p:sp>
        <p:nvSpPr>
          <p:cNvPr id="8" name="مستطيل 7"/>
          <p:cNvSpPr/>
          <p:nvPr/>
        </p:nvSpPr>
        <p:spPr>
          <a:xfrm>
            <a:off x="642910" y="4857760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200" dirty="0" smtClean="0"/>
              <a:t>He received radiotherapy after </a:t>
            </a:r>
            <a:r>
              <a:rPr lang="en-US" sz="3200" dirty="0" err="1" smtClean="0"/>
              <a:t>surgary</a:t>
            </a:r>
            <a:endParaRPr lang="ar-SY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creenshot_20220318-073324.png"/>
          <p:cNvPicPr>
            <a:picLocks noGrp="1" noChangeAspect="1"/>
          </p:cNvPicPr>
          <p:nvPr>
            <p:ph idx="1"/>
          </p:nvPr>
        </p:nvPicPr>
        <p:blipFill>
          <a:blip r:embed="rId2"/>
          <a:srcRect l="14327" t="15275" b="10540"/>
          <a:stretch>
            <a:fillRect/>
          </a:stretch>
        </p:blipFill>
        <p:spPr>
          <a:xfrm rot="16200000">
            <a:off x="2107389" y="-607246"/>
            <a:ext cx="5000660" cy="77867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IMG-20220314-WA00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24623" b="54858"/>
          <a:stretch>
            <a:fillRect/>
          </a:stretch>
        </p:blipFill>
        <p:spPr>
          <a:xfrm>
            <a:off x="285720" y="1357298"/>
            <a:ext cx="8572528" cy="314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28662" y="1071546"/>
            <a:ext cx="7329510" cy="45259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/>
              <a:t>Treatment choices for Non-Small Cell Lung </a:t>
            </a:r>
            <a:r>
              <a:rPr lang="ar-SY" b="1" dirty="0" smtClean="0"/>
              <a:t> </a:t>
            </a:r>
            <a:r>
              <a:rPr lang="en-US" b="1" dirty="0" smtClean="0"/>
              <a:t>Cancer , by stage</a:t>
            </a:r>
            <a:r>
              <a:rPr lang="en-US" dirty="0" smtClean="0"/>
              <a:t>:</a:t>
            </a:r>
          </a:p>
          <a:p>
            <a:pPr algn="l">
              <a:buNone/>
            </a:pPr>
            <a:r>
              <a:rPr lang="en-US" dirty="0" smtClean="0"/>
              <a:t>The treatment options for NSCLC are based mainly on the stage of the cancer , but other factor , such as a person’s overall health and lung function , as well as certain traits of the cancer itself , are also important .</a:t>
            </a:r>
            <a:endParaRPr lang="ar-SY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sz="half" idx="2"/>
          </p:nvPr>
        </p:nvSpPr>
        <p:spPr>
          <a:xfrm>
            <a:off x="714348" y="5643578"/>
            <a:ext cx="7500990" cy="696899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1400" u="sng" dirty="0" smtClean="0">
                <a:hlinkClick r:id="rId2"/>
              </a:rPr>
              <a:t>https://www.cancer.org/cancer/lung-cancer/treating-non-small-cell/by-stage.html</a:t>
            </a:r>
            <a:endParaRPr lang="en-US" sz="1400" dirty="0" smtClean="0"/>
          </a:p>
          <a:p>
            <a:pPr algn="l"/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creenshot_20220317-1850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142984"/>
            <a:ext cx="8229600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60007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357158" y="5786454"/>
            <a:ext cx="77867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smtClean="0"/>
              <a:t>https://www.google.com/url?sa=t&amp;source=web&amp;rct=j&amp;url=https://journals.plos.org/plosone/article%3Fid%3D10.1371/journal.pone.0253601&amp;ved=2ahUKEwj27oTcycz2AhVixYUKHe2QDhQQFnoECAQQBQ&amp;usg=AOvVaw1jxLLnhcaY9bSiavs322yP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8745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857224" y="592933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400" dirty="0" smtClean="0"/>
              <a:t>https://doi.org/10.1371/journal.pone.0253601.g004</a:t>
            </a:r>
            <a:endParaRPr lang="ar-SY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endParaRPr lang="en-US" sz="6000" b="1" dirty="0" smtClean="0">
              <a:ln/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en-US" sz="6000" b="1" dirty="0" err="1" smtClean="0">
                <a:ln/>
                <a:solidFill>
                  <a:schemeClr val="accent3"/>
                </a:solidFill>
              </a:rPr>
              <a:t>Thankyou</a:t>
            </a:r>
            <a:r>
              <a:rPr lang="en-US" sz="6000" b="1" dirty="0" smtClean="0">
                <a:ln/>
                <a:solidFill>
                  <a:schemeClr val="accent3"/>
                </a:solidFill>
              </a:rPr>
              <a:t> </a:t>
            </a:r>
            <a:endParaRPr lang="ar-SY" sz="6000" b="1" dirty="0" smtClean="0">
              <a:ln/>
              <a:solidFill>
                <a:schemeClr val="accent3"/>
              </a:solidFill>
            </a:endParaRPr>
          </a:p>
          <a:p>
            <a:pPr algn="ctr">
              <a:buNone/>
            </a:pPr>
            <a:endParaRPr lang="ar-SY" sz="6000" b="1" dirty="0" smtClean="0">
              <a:ln/>
              <a:solidFill>
                <a:schemeClr val="accent3"/>
              </a:solidFill>
            </a:endParaRPr>
          </a:p>
          <a:p>
            <a:pPr algn="ctr">
              <a:buNone/>
            </a:pPr>
            <a:endParaRPr lang="ar-SY" sz="6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He is a retired and has a 50 pack-a-year smoking history .</a:t>
            </a:r>
          </a:p>
          <a:p>
            <a:pPr algn="l">
              <a:buNone/>
            </a:pPr>
            <a:r>
              <a:rPr lang="en-US" dirty="0" smtClean="0"/>
              <a:t>Medical history: benign prostatic hyperplasia treated with </a:t>
            </a:r>
            <a:r>
              <a:rPr lang="en-US" dirty="0" err="1" smtClean="0"/>
              <a:t>tamsulosin</a:t>
            </a:r>
            <a:r>
              <a:rPr lang="en-US" dirty="0" smtClean="0"/>
              <a:t> 0,4mg daily. </a:t>
            </a:r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He performed: Echocardiography: EF=61%, no abnormalities. </a:t>
            </a:r>
          </a:p>
          <a:p>
            <a:pPr algn="l">
              <a:buNone/>
            </a:pPr>
            <a:r>
              <a:rPr lang="en-US" dirty="0" smtClean="0"/>
              <a:t>He performed: CXR which revealed a </a:t>
            </a:r>
            <a:r>
              <a:rPr lang="en-US" dirty="0" err="1" smtClean="0"/>
              <a:t>distensy</a:t>
            </a:r>
            <a:r>
              <a:rPr lang="en-US" dirty="0" smtClean="0"/>
              <a:t> in the right low lobe.      </a:t>
            </a:r>
            <a:endParaRPr lang="ar-SY" dirty="0" smtClean="0"/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He performed </a:t>
            </a:r>
            <a:r>
              <a:rPr lang="en-US" dirty="0" err="1" smtClean="0"/>
              <a:t>bronchocoscopy</a:t>
            </a:r>
            <a:r>
              <a:rPr lang="en-US" dirty="0" smtClean="0"/>
              <a:t> :</a:t>
            </a:r>
          </a:p>
          <a:p>
            <a:pPr algn="l">
              <a:buNone/>
            </a:pPr>
            <a:r>
              <a:rPr lang="en-US" dirty="0" smtClean="0"/>
              <a:t>Right bronchial tree : obstruction of the </a:t>
            </a:r>
            <a:r>
              <a:rPr lang="en-US" dirty="0" err="1" smtClean="0"/>
              <a:t>rirgt</a:t>
            </a:r>
            <a:r>
              <a:rPr lang="en-US" dirty="0" smtClean="0"/>
              <a:t> lateral anterior opening in the </a:t>
            </a:r>
            <a:r>
              <a:rPr lang="en-US" dirty="0" err="1" smtClean="0"/>
              <a:t>basel</a:t>
            </a:r>
            <a:r>
              <a:rPr lang="en-US" dirty="0" smtClean="0"/>
              <a:t> right base, biopsy were taken .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ar-SY" dirty="0"/>
          </a:p>
        </p:txBody>
      </p:sp>
      <p:pic>
        <p:nvPicPr>
          <p:cNvPr id="6" name="صورة 5" descr="IMG_20220314_122655_504.jpg"/>
          <p:cNvPicPr>
            <a:picLocks noChangeAspect="1"/>
          </p:cNvPicPr>
          <p:nvPr/>
        </p:nvPicPr>
        <p:blipFill>
          <a:blip r:embed="rId2" cstate="print"/>
          <a:srcRect t="37500" b="42708"/>
          <a:stretch>
            <a:fillRect/>
          </a:stretch>
        </p:blipFill>
        <p:spPr>
          <a:xfrm>
            <a:off x="71406" y="1928802"/>
            <a:ext cx="8948246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Thus , the patient was referred to our hospital.</a:t>
            </a:r>
          </a:p>
          <a:p>
            <a:pPr algn="l">
              <a:buNone/>
            </a:pPr>
            <a:r>
              <a:rPr lang="en-US" dirty="0" smtClean="0"/>
              <a:t>On physical exam he had some decreased –breath sounds in the right lobe .</a:t>
            </a:r>
          </a:p>
          <a:p>
            <a:pPr algn="l">
              <a:buNone/>
            </a:pPr>
            <a:r>
              <a:rPr lang="en-US" dirty="0" smtClean="0"/>
              <a:t>Other clinical examination was normal. 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هم إلى اليمين 3"/>
          <p:cNvSpPr/>
          <p:nvPr/>
        </p:nvSpPr>
        <p:spPr>
          <a:xfrm>
            <a:off x="857224" y="1857364"/>
            <a:ext cx="928694" cy="35719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سهم إلى اليمين 5"/>
          <p:cNvSpPr/>
          <p:nvPr/>
        </p:nvSpPr>
        <p:spPr>
          <a:xfrm>
            <a:off x="857224" y="2857496"/>
            <a:ext cx="928694" cy="35719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سهم إلى اليمين 6"/>
          <p:cNvSpPr/>
          <p:nvPr/>
        </p:nvSpPr>
        <p:spPr>
          <a:xfrm>
            <a:off x="857224" y="3786190"/>
            <a:ext cx="928694" cy="35719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" name="مستطيل 8"/>
          <p:cNvSpPr/>
          <p:nvPr/>
        </p:nvSpPr>
        <p:spPr>
          <a:xfrm>
            <a:off x="2000232" y="4572008"/>
            <a:ext cx="464347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Bone scan</a:t>
            </a:r>
            <a:endParaRPr lang="ar-SY" dirty="0"/>
          </a:p>
        </p:txBody>
      </p:sp>
      <p:sp>
        <p:nvSpPr>
          <p:cNvPr id="11" name="مستطيل 10"/>
          <p:cNvSpPr/>
          <p:nvPr/>
        </p:nvSpPr>
        <p:spPr>
          <a:xfrm>
            <a:off x="2000232" y="3714752"/>
            <a:ext cx="464347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CT SCAN</a:t>
            </a:r>
            <a:endParaRPr lang="ar-SY" dirty="0"/>
          </a:p>
        </p:txBody>
      </p:sp>
      <p:sp>
        <p:nvSpPr>
          <p:cNvPr id="12" name="مستطيل 11"/>
          <p:cNvSpPr/>
          <p:nvPr/>
        </p:nvSpPr>
        <p:spPr>
          <a:xfrm>
            <a:off x="2000232" y="2714620"/>
            <a:ext cx="464347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Immunehistochemistry</a:t>
            </a:r>
            <a:endParaRPr lang="ar-SY" dirty="0"/>
          </a:p>
        </p:txBody>
      </p:sp>
      <p:sp>
        <p:nvSpPr>
          <p:cNvPr id="13" name="سهم إلى اليمين 12"/>
          <p:cNvSpPr/>
          <p:nvPr/>
        </p:nvSpPr>
        <p:spPr>
          <a:xfrm>
            <a:off x="857224" y="4643446"/>
            <a:ext cx="928694" cy="35719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مستطيل 13"/>
          <p:cNvSpPr/>
          <p:nvPr/>
        </p:nvSpPr>
        <p:spPr>
          <a:xfrm>
            <a:off x="2000232" y="1785926"/>
            <a:ext cx="464347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CBC, Chemistry Profile</a:t>
            </a:r>
            <a:endParaRPr lang="ar-SY" dirty="0"/>
          </a:p>
        </p:txBody>
      </p:sp>
      <p:sp>
        <p:nvSpPr>
          <p:cNvPr id="15" name="مستطيل 14"/>
          <p:cNvSpPr/>
          <p:nvPr/>
        </p:nvSpPr>
        <p:spPr>
          <a:xfrm>
            <a:off x="1643042" y="428604"/>
            <a:ext cx="5643602" cy="857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Initial Evaluation </a:t>
            </a:r>
            <a:endParaRPr lang="ar-SY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سهم إلى اليمين 15"/>
          <p:cNvSpPr/>
          <p:nvPr/>
        </p:nvSpPr>
        <p:spPr>
          <a:xfrm>
            <a:off x="857224" y="5429264"/>
            <a:ext cx="928694" cy="35719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" name="مستطيل 16"/>
          <p:cNvSpPr/>
          <p:nvPr/>
        </p:nvSpPr>
        <p:spPr>
          <a:xfrm>
            <a:off x="2000232" y="5429264"/>
            <a:ext cx="464347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Brain MRI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IMMUNEHISTOCHEMISTRY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CK7: POS</a:t>
            </a:r>
          </a:p>
          <a:p>
            <a:pPr algn="l">
              <a:buNone/>
            </a:pPr>
            <a:r>
              <a:rPr lang="en-US" dirty="0" smtClean="0"/>
              <a:t>CK5/6: NEG</a:t>
            </a:r>
          </a:p>
          <a:p>
            <a:pPr algn="l">
              <a:buNone/>
            </a:pPr>
            <a:r>
              <a:rPr lang="en-US" dirty="0" smtClean="0"/>
              <a:t>TTF1: POS</a:t>
            </a:r>
          </a:p>
          <a:p>
            <a:pPr algn="ctr">
              <a:buNone/>
            </a:pPr>
            <a:endParaRPr lang="ar-SY" dirty="0" smtClean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397</TotalTime>
  <Words>433</Words>
  <PresentationFormat>عرض على الشاشة (3:4)‏</PresentationFormat>
  <Paragraphs>55</Paragraphs>
  <Slides>27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تدفق</vt:lpstr>
      <vt:lpstr>Shortness of breath </vt:lpstr>
      <vt:lpstr>الشريحة 2</vt:lpstr>
      <vt:lpstr>الشريحة 3</vt:lpstr>
      <vt:lpstr>الشريحة 4</vt:lpstr>
      <vt:lpstr>الشريحة 5</vt:lpstr>
      <vt:lpstr>pathology</vt:lpstr>
      <vt:lpstr>الشريحة 7</vt:lpstr>
      <vt:lpstr>الشريحة 8</vt:lpstr>
      <vt:lpstr>IMMUNEHISTOCHEMISTRY</vt:lpstr>
      <vt:lpstr>CT SCAN</vt:lpstr>
      <vt:lpstr>normal :Bone Scan</vt:lpstr>
      <vt:lpstr>الشريحة 12</vt:lpstr>
      <vt:lpstr>INITIAL TREATMENT</vt:lpstr>
      <vt:lpstr>PET CT</vt:lpstr>
      <vt:lpstr>الشريحة 15</vt:lpstr>
      <vt:lpstr>Brain MRI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Shortness of breath </dc:title>
  <dc:creator>mohamed</dc:creator>
  <cp:lastModifiedBy>sahr</cp:lastModifiedBy>
  <cp:revision>44</cp:revision>
  <dcterms:created xsi:type="dcterms:W3CDTF">2022-03-16T09:11:48Z</dcterms:created>
  <dcterms:modified xsi:type="dcterms:W3CDTF">2022-03-18T13:40:35Z</dcterms:modified>
</cp:coreProperties>
</file>